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06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68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29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953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7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96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90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015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09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6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40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1BCE3-CF54-4199-8465-FC467FA88AD0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23009-91CD-4F34-B344-5B6B40D3B2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627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7927" y="1705206"/>
            <a:ext cx="8407366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>
                  <a:solidFill>
                    <a:srgbClr val="FF0000"/>
                  </a:solidFill>
                </a:ln>
                <a:solidFill>
                  <a:schemeClr val="accent4"/>
                </a:solidFill>
              </a:rPr>
              <a:t>DERMATOLOGICAL DISEASES</a:t>
            </a:r>
          </a:p>
          <a:p>
            <a:pPr algn="ctr"/>
            <a:endParaRPr lang="en-US" sz="5400" b="1" dirty="0">
              <a:ln/>
              <a:solidFill>
                <a:schemeClr val="accent4"/>
              </a:solidFill>
            </a:endParaRPr>
          </a:p>
          <a:p>
            <a:pPr algn="ctr"/>
            <a:endParaRPr lang="en-US" sz="5400" b="1" dirty="0">
              <a:ln/>
              <a:solidFill>
                <a:schemeClr val="accent4"/>
              </a:solidFill>
            </a:endParaRPr>
          </a:p>
          <a:p>
            <a:pPr algn="ctr"/>
            <a:endParaRPr lang="en-US" sz="5400" b="1" dirty="0">
              <a:ln/>
              <a:solidFill>
                <a:schemeClr val="accent4"/>
              </a:solidFill>
            </a:endParaRPr>
          </a:p>
          <a:p>
            <a:pPr algn="ctr"/>
            <a:r>
              <a:rPr lang="en-US" sz="5400" b="1" dirty="0" err="1">
                <a:ln>
                  <a:solidFill>
                    <a:srgbClr val="002060"/>
                  </a:solidFill>
                </a:ln>
                <a:solidFill>
                  <a:schemeClr val="accent4"/>
                </a:solidFill>
              </a:rPr>
              <a:t>Mucocutaneous</a:t>
            </a:r>
            <a:r>
              <a:rPr lang="en-US" sz="5400" b="1" dirty="0">
                <a:ln>
                  <a:solidFill>
                    <a:srgbClr val="002060"/>
                  </a:solidFill>
                </a:ln>
                <a:solidFill>
                  <a:schemeClr val="accent4"/>
                </a:solidFill>
              </a:rPr>
              <a:t> diseases</a:t>
            </a:r>
          </a:p>
        </p:txBody>
      </p:sp>
    </p:spTree>
    <p:extLst>
      <p:ext uri="{BB962C8B-B14F-4D97-AF65-F5344CB8AC3E}">
        <p14:creationId xmlns:p14="http://schemas.microsoft.com/office/powerpoint/2010/main" val="377541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5500" y="1600200"/>
            <a:ext cx="745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BULLA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 Large blister more than 5 mm, filled with  fluid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12" y="2755899"/>
            <a:ext cx="5570991" cy="3707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1" r="5102"/>
          <a:stretch/>
        </p:blipFill>
        <p:spPr>
          <a:xfrm>
            <a:off x="552460" y="3048000"/>
            <a:ext cx="4273540" cy="2603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679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054100"/>
            <a:ext cx="610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PUSTULE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Blister filled with purulent exudate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10244" name="Picture 4" descr="JCDR - Exophytic pustules, Gingiva, Inflammatory bowel disease, Oral  manifestation, Ulc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86275" y="2582862"/>
            <a:ext cx="6905625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Primary and Secondary Lesions of the Oral cav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66497" r="66778"/>
          <a:stretch/>
        </p:blipFill>
        <p:spPr bwMode="auto">
          <a:xfrm>
            <a:off x="1003300" y="2746284"/>
            <a:ext cx="2209800" cy="233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29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500" y="812800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ULCER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Lesion characterized by loss of surface epithelium and frequently some of the underlying connective tissue .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Complete loss of epithelium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83" t="19931" r="1962" b="9738"/>
          <a:stretch/>
        </p:blipFill>
        <p:spPr>
          <a:xfrm>
            <a:off x="5638800" y="2540000"/>
            <a:ext cx="5791200" cy="408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740061"/>
            <a:ext cx="4006506" cy="39010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841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6800" y="1422400"/>
            <a:ext cx="862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EROSION</a:t>
            </a:r>
          </a:p>
          <a:p>
            <a:endParaRPr lang="en-US" sz="2400" b="1" dirty="0"/>
          </a:p>
          <a:p>
            <a:r>
              <a:rPr lang="en-US" sz="2400" b="1" dirty="0"/>
              <a:t>Superficial lesion, characterized by partial loss of epithelium</a:t>
            </a:r>
            <a:endParaRPr lang="en-IN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3243863"/>
            <a:ext cx="4027487" cy="322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42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990600"/>
            <a:ext cx="726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FISSURE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Narrow slit like ulceration or groove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12290" name="Picture 2" descr="Fissured tongue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2082800"/>
            <a:ext cx="2870200" cy="287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39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22300"/>
            <a:ext cx="718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PLAQUE</a:t>
            </a:r>
          </a:p>
          <a:p>
            <a:r>
              <a:rPr lang="en-US" sz="2400" b="1" dirty="0">
                <a:latin typeface="Arial Narrow" panose="020B0606020202030204" pitchFamily="34" charset="0"/>
              </a:rPr>
              <a:t> Lesion that is slightly elevated and is flat on its surface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77"/>
          <a:stretch/>
        </p:blipFill>
        <p:spPr>
          <a:xfrm>
            <a:off x="6007100" y="2112790"/>
            <a:ext cx="3911600" cy="35260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289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400" y="660400"/>
            <a:ext cx="990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PETECHIA</a:t>
            </a:r>
          </a:p>
          <a:p>
            <a:endParaRPr lang="en-US" sz="2800" b="1" dirty="0">
              <a:latin typeface="Arial Narrow" panose="020B0606020202030204" pitchFamily="34" charset="0"/>
            </a:endParaRPr>
          </a:p>
          <a:p>
            <a:r>
              <a:rPr lang="en-US" sz="2800" b="1" dirty="0">
                <a:latin typeface="Arial Narrow" panose="020B0606020202030204" pitchFamily="34" charset="0"/>
              </a:rPr>
              <a:t>Round pinpoint area of hemorrhage</a:t>
            </a:r>
            <a:endParaRPr lang="en-IN" sz="2800" b="1" dirty="0">
              <a:latin typeface="Arial Narrow" panose="020B0606020202030204" pitchFamily="34" charset="0"/>
            </a:endParaRPr>
          </a:p>
        </p:txBody>
      </p:sp>
      <p:pic>
        <p:nvPicPr>
          <p:cNvPr id="14338" name="Picture 2" descr="Petechiae, ecchymoses, or purpura? | Registered Dental Hygienists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025" y="2357437"/>
            <a:ext cx="5159375" cy="37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2100" y="2865735"/>
            <a:ext cx="3784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Purpura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-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purple-colored spots and patches that occur on the skin, and in mucus membranes, including the lining of the mouth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92100" y="4913780"/>
            <a:ext cx="335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Ecchymosis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: a discoloration of the skin resulting from bleeding underneath, typically caused by bruising.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2586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3600" y="1117600"/>
            <a:ext cx="916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TELANIECTASIA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 Vascular lesion caused by dilatation of a small superficial blood vessel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2652712"/>
            <a:ext cx="5051425" cy="381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43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8490" y="1081825"/>
            <a:ext cx="103803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MACULE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endParaRPr lang="en-US" sz="2400" dirty="0">
              <a:latin typeface="Arial Narrow" panose="020B0606020202030204" pitchFamily="34" charset="0"/>
            </a:endParaRPr>
          </a:p>
          <a:p>
            <a:r>
              <a:rPr lang="en-US" sz="2400" dirty="0">
                <a:latin typeface="Arial Narrow" panose="020B0606020202030204" pitchFamily="34" charset="0"/>
              </a:rPr>
              <a:t>Focal area of </a:t>
            </a:r>
            <a:r>
              <a:rPr lang="en-US" sz="2400" dirty="0" err="1">
                <a:latin typeface="Arial Narrow" panose="020B0606020202030204" pitchFamily="34" charset="0"/>
              </a:rPr>
              <a:t>colour</a:t>
            </a:r>
            <a:r>
              <a:rPr lang="en-US" sz="2400" dirty="0">
                <a:latin typeface="Arial Narrow" panose="020B0606020202030204" pitchFamily="34" charset="0"/>
              </a:rPr>
              <a:t> change that is not elevated or depressed in relation to its surroundings</a:t>
            </a:r>
          </a:p>
          <a:p>
            <a:endParaRPr lang="en-US" sz="2400" dirty="0">
              <a:latin typeface="Arial Narrow" panose="020B0606020202030204" pitchFamily="34" charset="0"/>
            </a:endParaRPr>
          </a:p>
          <a:p>
            <a:r>
              <a:rPr lang="en-US" sz="2400" dirty="0">
                <a:latin typeface="Arial Narrow" panose="020B0606020202030204" pitchFamily="34" charset="0"/>
              </a:rPr>
              <a:t>Well Circumscribed flat lesions 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                                      Red – Inflammation</a:t>
            </a:r>
          </a:p>
          <a:p>
            <a:r>
              <a:rPr lang="en-US" sz="2400" dirty="0">
                <a:latin typeface="Arial Narrow" panose="020B0606020202030204" pitchFamily="34" charset="0"/>
              </a:rPr>
              <a:t>                                      Pigmented – Melanin, hemosiderin, foreign material</a:t>
            </a:r>
          </a:p>
          <a:p>
            <a:endParaRPr lang="en-IN" sz="2400" dirty="0">
              <a:latin typeface="Arial Narrow" panose="020B0606020202030204" pitchFamily="34" charset="0"/>
            </a:endParaRPr>
          </a:p>
        </p:txBody>
      </p:sp>
      <p:pic>
        <p:nvPicPr>
          <p:cNvPr id="1026" name="Picture 2" descr="Oral pathology: Noting a pigmented macule that often presents a diagnostic  dilemma | Registered Dental Hygienis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7" t="23737" r="20798"/>
          <a:stretch/>
        </p:blipFill>
        <p:spPr bwMode="auto">
          <a:xfrm flipH="1">
            <a:off x="4353061" y="739907"/>
            <a:ext cx="5344733" cy="361748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imary and Secondary Lesions of the Oral cav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5" t="2146" r="2018" b="63514"/>
          <a:stretch/>
        </p:blipFill>
        <p:spPr bwMode="auto">
          <a:xfrm>
            <a:off x="573110" y="1867435"/>
            <a:ext cx="2414787" cy="262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5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imary and Secondary Lesions of the Oral cav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2" t="34646" r="33574" b="31321"/>
          <a:stretch/>
        </p:blipFill>
        <p:spPr bwMode="auto">
          <a:xfrm>
            <a:off x="8860666" y="1828800"/>
            <a:ext cx="2807594" cy="273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1825" y="1326524"/>
            <a:ext cx="792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PAPULE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Solid raised lesion less than 5mm in diameter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2052" name="Picture 4" descr="Multiple papules, located in the buccal mucosa, labial and the anterior...  | Download Scientific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t="8730" r="2428" b="5675"/>
          <a:stretch/>
        </p:blipFill>
        <p:spPr bwMode="auto">
          <a:xfrm flipH="1">
            <a:off x="2408349" y="2916979"/>
            <a:ext cx="4456090" cy="366143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145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6676" y="1481070"/>
            <a:ext cx="5988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NODULE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Solid raised lesion more than 5 mm in diameter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3" name="Picture 2" descr="Primary and Secondary Lesions of the Oral cav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" t="39296" r="64380" b="30182"/>
          <a:stretch/>
        </p:blipFill>
        <p:spPr bwMode="auto">
          <a:xfrm>
            <a:off x="8860666" y="1481070"/>
            <a:ext cx="3205810" cy="279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ll delimited nodular lesion located on the dorsum of the tongue and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44228" y="2752725"/>
            <a:ext cx="5715000" cy="41052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251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220" y="734096"/>
            <a:ext cx="7572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SESSILE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A tumor or growth whose base is the widest part of the lesion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4100" name="Picture 4" descr="Intraoral photograph showing a whitish-pink sessile exophytic lesion on...  |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7" t="5701" r="8872"/>
          <a:stretch/>
        </p:blipFill>
        <p:spPr bwMode="auto">
          <a:xfrm flipH="1">
            <a:off x="1687131" y="2094113"/>
            <a:ext cx="4778063" cy="388018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/>
          <p:cNvSpPr/>
          <p:nvPr/>
        </p:nvSpPr>
        <p:spPr>
          <a:xfrm>
            <a:off x="9478851" y="3490175"/>
            <a:ext cx="1596980" cy="1107583"/>
          </a:xfrm>
          <a:custGeom>
            <a:avLst/>
            <a:gdLst>
              <a:gd name="connsiteX0" fmla="*/ 0 w 680413"/>
              <a:gd name="connsiteY0" fmla="*/ 575310 h 575310"/>
              <a:gd name="connsiteX1" fmla="*/ 154546 w 680413"/>
              <a:gd name="connsiteY1" fmla="*/ 8639 h 575310"/>
              <a:gd name="connsiteX2" fmla="*/ 631064 w 680413"/>
              <a:gd name="connsiteY2" fmla="*/ 253338 h 575310"/>
              <a:gd name="connsiteX3" fmla="*/ 669701 w 680413"/>
              <a:gd name="connsiteY3" fmla="*/ 536673 h 575310"/>
              <a:gd name="connsiteX4" fmla="*/ 669701 w 680413"/>
              <a:gd name="connsiteY4" fmla="*/ 498037 h 5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413" h="575310">
                <a:moveTo>
                  <a:pt x="0" y="575310"/>
                </a:moveTo>
                <a:cubicBezTo>
                  <a:pt x="24684" y="318805"/>
                  <a:pt x="49369" y="62301"/>
                  <a:pt x="154546" y="8639"/>
                </a:cubicBezTo>
                <a:cubicBezTo>
                  <a:pt x="259723" y="-45023"/>
                  <a:pt x="545205" y="165332"/>
                  <a:pt x="631064" y="253338"/>
                </a:cubicBezTo>
                <a:cubicBezTo>
                  <a:pt x="716923" y="341344"/>
                  <a:pt x="663261" y="495890"/>
                  <a:pt x="669701" y="536673"/>
                </a:cubicBezTo>
                <a:cubicBezTo>
                  <a:pt x="676141" y="577456"/>
                  <a:pt x="672921" y="537746"/>
                  <a:pt x="669701" y="4980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>
            <a:stCxn id="4" idx="0"/>
            <a:endCxn id="4" idx="3"/>
          </p:cNvCxnSpPr>
          <p:nvPr/>
        </p:nvCxnSpPr>
        <p:spPr>
          <a:xfrm flipV="1">
            <a:off x="9478851" y="4523374"/>
            <a:ext cx="1571838" cy="74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17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580" y="592428"/>
            <a:ext cx="8268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PEDUNCULATED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Tumor or growth whose base is narrower than the widest part of the lesion 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5122" name="Picture 2" descr="An ulcerated, pedunculated nodule in the vestibule - The Journal of the  American Dental Associ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" t="15648" r="-1612" b="995"/>
          <a:stretch/>
        </p:blipFill>
        <p:spPr bwMode="auto">
          <a:xfrm flipH="1">
            <a:off x="6984067" y="1617168"/>
            <a:ext cx="4896671" cy="52408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 rot="20791146">
            <a:off x="2033113" y="3389962"/>
            <a:ext cx="2132487" cy="2316364"/>
          </a:xfrm>
          <a:custGeom>
            <a:avLst/>
            <a:gdLst>
              <a:gd name="connsiteX0" fmla="*/ 428243 w 2132487"/>
              <a:gd name="connsiteY0" fmla="*/ 1325764 h 1742177"/>
              <a:gd name="connsiteX1" fmla="*/ 9143 w 2132487"/>
              <a:gd name="connsiteY1" fmla="*/ 525664 h 1742177"/>
              <a:gd name="connsiteX2" fmla="*/ 783843 w 2132487"/>
              <a:gd name="connsiteY2" fmla="*/ 4964 h 1742177"/>
              <a:gd name="connsiteX3" fmla="*/ 2091943 w 2132487"/>
              <a:gd name="connsiteY3" fmla="*/ 347864 h 1742177"/>
              <a:gd name="connsiteX4" fmla="*/ 1799843 w 2132487"/>
              <a:gd name="connsiteY4" fmla="*/ 1630564 h 1742177"/>
              <a:gd name="connsiteX5" fmla="*/ 1799843 w 2132487"/>
              <a:gd name="connsiteY5" fmla="*/ 1592464 h 174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2487" h="1742177">
                <a:moveTo>
                  <a:pt x="428243" y="1325764"/>
                </a:moveTo>
                <a:cubicBezTo>
                  <a:pt x="189059" y="1035780"/>
                  <a:pt x="-50124" y="745797"/>
                  <a:pt x="9143" y="525664"/>
                </a:cubicBezTo>
                <a:cubicBezTo>
                  <a:pt x="68410" y="305531"/>
                  <a:pt x="436710" y="34597"/>
                  <a:pt x="783843" y="4964"/>
                </a:cubicBezTo>
                <a:cubicBezTo>
                  <a:pt x="1130976" y="-24669"/>
                  <a:pt x="1922610" y="76931"/>
                  <a:pt x="2091943" y="347864"/>
                </a:cubicBezTo>
                <a:cubicBezTo>
                  <a:pt x="2261276" y="618797"/>
                  <a:pt x="1848526" y="1423131"/>
                  <a:pt x="1799843" y="1630564"/>
                </a:cubicBezTo>
                <a:cubicBezTo>
                  <a:pt x="1751160" y="1837997"/>
                  <a:pt x="1775501" y="1715230"/>
                  <a:pt x="1799843" y="15924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/>
          <p:cNvCxnSpPr/>
          <p:nvPr/>
        </p:nvCxnSpPr>
        <p:spPr>
          <a:xfrm>
            <a:off x="2540000" y="5334000"/>
            <a:ext cx="14732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64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6100" y="977900"/>
            <a:ext cx="734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PAPILLARY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A tumor or growth exhibiting numerous surface projections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7" r="12102" b="10370"/>
          <a:stretch/>
        </p:blipFill>
        <p:spPr>
          <a:xfrm flipH="1">
            <a:off x="5194300" y="2605087"/>
            <a:ext cx="4953000" cy="328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7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041400"/>
            <a:ext cx="843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VERRUCOUS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Tumor or growth exhibiting a rough warty surface</a:t>
            </a:r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7170" name="Picture 2" descr="PDF] Verrucous carcinoma of the oral mucosa: An epidemiological and  follow-up study of patients treated with surgery in 5 last years | Semantic  Schola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020"/>
          <a:stretch/>
        </p:blipFill>
        <p:spPr bwMode="auto">
          <a:xfrm flipH="1">
            <a:off x="4914900" y="2739223"/>
            <a:ext cx="5473700" cy="34270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3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900" y="647700"/>
            <a:ext cx="1008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Narrow" panose="020B0606020202030204" pitchFamily="34" charset="0"/>
              </a:rPr>
              <a:t>VESICLE</a:t>
            </a:r>
          </a:p>
          <a:p>
            <a:endParaRPr lang="en-US" sz="2400" b="1" dirty="0">
              <a:latin typeface="Arial Narrow" panose="020B0606020202030204" pitchFamily="34" charset="0"/>
            </a:endParaRPr>
          </a:p>
          <a:p>
            <a:r>
              <a:rPr lang="en-US" sz="2400" b="1" dirty="0">
                <a:latin typeface="Arial Narrow" panose="020B0606020202030204" pitchFamily="34" charset="0"/>
              </a:rPr>
              <a:t>Superficial blister, 5 mm or less in diameter, usually filled with  fluid</a:t>
            </a:r>
          </a:p>
          <a:p>
            <a:endParaRPr lang="en-IN" sz="2400" b="1" dirty="0">
              <a:latin typeface="Arial Narrow" panose="020B0606020202030204" pitchFamily="34" charset="0"/>
            </a:endParaRPr>
          </a:p>
        </p:txBody>
      </p:sp>
      <p:pic>
        <p:nvPicPr>
          <p:cNvPr id="8194" name="Picture 2" descr="A stretched vesicle on the lip mucosa. |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8"/>
          <a:stretch/>
        </p:blipFill>
        <p:spPr bwMode="auto">
          <a:xfrm>
            <a:off x="7381874" y="1792288"/>
            <a:ext cx="4378325" cy="352901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4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248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sunilomfp@gmail.com</cp:lastModifiedBy>
  <cp:revision>10</cp:revision>
  <dcterms:created xsi:type="dcterms:W3CDTF">2022-06-29T23:47:01Z</dcterms:created>
  <dcterms:modified xsi:type="dcterms:W3CDTF">2022-07-07T01:03:33Z</dcterms:modified>
</cp:coreProperties>
</file>